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6" autoAdjust="0"/>
    <p:restoredTop sz="94660"/>
  </p:normalViewPr>
  <p:slideViewPr>
    <p:cSldViewPr snapToGrid="0">
      <p:cViewPr varScale="1">
        <p:scale>
          <a:sx n="75" d="100"/>
          <a:sy n="75" d="100"/>
        </p:scale>
        <p:origin x="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02E197-F449-4D9C-A366-CE770ACDA766}" type="datetimeFigureOut">
              <a:rPr lang="fr-BE" smtClean="0"/>
              <a:t>25-12-24</a:t>
            </a:fld>
            <a:endParaRPr lang="fr-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D5B30-DE15-450A-8048-EB9C5A882221}" type="slidenum">
              <a:rPr lang="fr-BE" smtClean="0"/>
              <a:t>‹#›</a:t>
            </a:fld>
            <a:endParaRPr lang="fr-BE"/>
          </a:p>
        </p:txBody>
      </p:sp>
    </p:spTree>
    <p:extLst>
      <p:ext uri="{BB962C8B-B14F-4D97-AF65-F5344CB8AC3E}">
        <p14:creationId xmlns:p14="http://schemas.microsoft.com/office/powerpoint/2010/main" val="268227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B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58718F1E-1B7F-4D95-B33E-CA98AD111D63}" type="datetime1">
              <a:rPr lang="fr-BE" smtClean="0"/>
              <a:t>25-12-24</a:t>
            </a:fld>
            <a:endParaRPr lang="fr-BE"/>
          </a:p>
        </p:txBody>
      </p:sp>
      <p:sp>
        <p:nvSpPr>
          <p:cNvPr id="5" name="Footer Placeholder 4"/>
          <p:cNvSpPr>
            <a:spLocks noGrp="1"/>
          </p:cNvSpPr>
          <p:nvPr>
            <p:ph type="ftr" sz="quarter" idx="11"/>
          </p:nvPr>
        </p:nvSpPr>
        <p:spPr/>
        <p:txBody>
          <a:bodyPr/>
          <a:lstStyle/>
          <a:p>
            <a:r>
              <a:rPr lang="fr-BE" smtClean="0"/>
              <a:t>CMC- Christian Mission Church</a:t>
            </a:r>
            <a:endParaRPr lang="fr-BE"/>
          </a:p>
        </p:txBody>
      </p:sp>
      <p:sp>
        <p:nvSpPr>
          <p:cNvPr id="6" name="Slide Number Placeholder 5"/>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3470509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0CA5417A-A00A-44A9-8C04-83D576423A6A}" type="datetime1">
              <a:rPr lang="fr-BE" smtClean="0"/>
              <a:t>25-12-24</a:t>
            </a:fld>
            <a:endParaRPr lang="fr-BE"/>
          </a:p>
        </p:txBody>
      </p:sp>
      <p:sp>
        <p:nvSpPr>
          <p:cNvPr id="5" name="Footer Placeholder 4"/>
          <p:cNvSpPr>
            <a:spLocks noGrp="1"/>
          </p:cNvSpPr>
          <p:nvPr>
            <p:ph type="ftr" sz="quarter" idx="11"/>
          </p:nvPr>
        </p:nvSpPr>
        <p:spPr/>
        <p:txBody>
          <a:bodyPr/>
          <a:lstStyle/>
          <a:p>
            <a:r>
              <a:rPr lang="fr-BE" smtClean="0"/>
              <a:t>CMC- Christian Mission Church</a:t>
            </a:r>
            <a:endParaRPr lang="fr-BE"/>
          </a:p>
        </p:txBody>
      </p:sp>
      <p:sp>
        <p:nvSpPr>
          <p:cNvPr id="6" name="Slide Number Placeholder 5"/>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162625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C52B8EC2-457E-4D40-B19D-2E8FBA1C0FD9}" type="datetime1">
              <a:rPr lang="fr-BE" smtClean="0"/>
              <a:t>25-12-24</a:t>
            </a:fld>
            <a:endParaRPr lang="fr-BE"/>
          </a:p>
        </p:txBody>
      </p:sp>
      <p:sp>
        <p:nvSpPr>
          <p:cNvPr id="5" name="Footer Placeholder 4"/>
          <p:cNvSpPr>
            <a:spLocks noGrp="1"/>
          </p:cNvSpPr>
          <p:nvPr>
            <p:ph type="ftr" sz="quarter" idx="11"/>
          </p:nvPr>
        </p:nvSpPr>
        <p:spPr/>
        <p:txBody>
          <a:bodyPr/>
          <a:lstStyle/>
          <a:p>
            <a:r>
              <a:rPr lang="fr-BE" smtClean="0"/>
              <a:t>CMC- Christian Mission Church</a:t>
            </a:r>
            <a:endParaRPr lang="fr-BE"/>
          </a:p>
        </p:txBody>
      </p:sp>
      <p:sp>
        <p:nvSpPr>
          <p:cNvPr id="6" name="Slide Number Placeholder 5"/>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197205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B6F1FD15-8C83-4001-870B-8FF78483B8D7}" type="datetime1">
              <a:rPr lang="fr-BE" smtClean="0"/>
              <a:t>25-12-24</a:t>
            </a:fld>
            <a:endParaRPr lang="fr-BE"/>
          </a:p>
        </p:txBody>
      </p:sp>
      <p:sp>
        <p:nvSpPr>
          <p:cNvPr id="5" name="Footer Placeholder 4"/>
          <p:cNvSpPr>
            <a:spLocks noGrp="1"/>
          </p:cNvSpPr>
          <p:nvPr>
            <p:ph type="ftr" sz="quarter" idx="11"/>
          </p:nvPr>
        </p:nvSpPr>
        <p:spPr/>
        <p:txBody>
          <a:bodyPr/>
          <a:lstStyle/>
          <a:p>
            <a:r>
              <a:rPr lang="fr-BE" smtClean="0"/>
              <a:t>CMC- Christian Mission Church</a:t>
            </a:r>
            <a:endParaRPr lang="fr-BE"/>
          </a:p>
        </p:txBody>
      </p:sp>
      <p:sp>
        <p:nvSpPr>
          <p:cNvPr id="6" name="Slide Number Placeholder 5"/>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375299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B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9C8B23-54F2-4BBB-A2DC-1FFEAB4494CE}" type="datetime1">
              <a:rPr lang="fr-BE" smtClean="0"/>
              <a:t>25-12-24</a:t>
            </a:fld>
            <a:endParaRPr lang="fr-BE"/>
          </a:p>
        </p:txBody>
      </p:sp>
      <p:sp>
        <p:nvSpPr>
          <p:cNvPr id="5" name="Footer Placeholder 4"/>
          <p:cNvSpPr>
            <a:spLocks noGrp="1"/>
          </p:cNvSpPr>
          <p:nvPr>
            <p:ph type="ftr" sz="quarter" idx="11"/>
          </p:nvPr>
        </p:nvSpPr>
        <p:spPr/>
        <p:txBody>
          <a:bodyPr/>
          <a:lstStyle/>
          <a:p>
            <a:r>
              <a:rPr lang="fr-BE" smtClean="0"/>
              <a:t>CMC- Christian Mission Church</a:t>
            </a:r>
            <a:endParaRPr lang="fr-BE"/>
          </a:p>
        </p:txBody>
      </p:sp>
      <p:sp>
        <p:nvSpPr>
          <p:cNvPr id="6" name="Slide Number Placeholder 5"/>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1467926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8F025A4C-8ED8-47EF-8166-726358FD93D4}" type="datetime1">
              <a:rPr lang="fr-BE" smtClean="0"/>
              <a:t>25-12-24</a:t>
            </a:fld>
            <a:endParaRPr lang="fr-BE"/>
          </a:p>
        </p:txBody>
      </p:sp>
      <p:sp>
        <p:nvSpPr>
          <p:cNvPr id="6" name="Footer Placeholder 5"/>
          <p:cNvSpPr>
            <a:spLocks noGrp="1"/>
          </p:cNvSpPr>
          <p:nvPr>
            <p:ph type="ftr" sz="quarter" idx="11"/>
          </p:nvPr>
        </p:nvSpPr>
        <p:spPr/>
        <p:txBody>
          <a:bodyPr/>
          <a:lstStyle/>
          <a:p>
            <a:r>
              <a:rPr lang="fr-BE" smtClean="0"/>
              <a:t>CMC- Christian Mission Church</a:t>
            </a:r>
            <a:endParaRPr lang="fr-BE"/>
          </a:p>
        </p:txBody>
      </p:sp>
      <p:sp>
        <p:nvSpPr>
          <p:cNvPr id="7" name="Slide Number Placeholder 6"/>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3203341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B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A0DF38DB-F326-4110-BEF5-B7A861E6C81A}" type="datetime1">
              <a:rPr lang="fr-BE" smtClean="0"/>
              <a:t>25-12-24</a:t>
            </a:fld>
            <a:endParaRPr lang="fr-BE"/>
          </a:p>
        </p:txBody>
      </p:sp>
      <p:sp>
        <p:nvSpPr>
          <p:cNvPr id="8" name="Footer Placeholder 7"/>
          <p:cNvSpPr>
            <a:spLocks noGrp="1"/>
          </p:cNvSpPr>
          <p:nvPr>
            <p:ph type="ftr" sz="quarter" idx="11"/>
          </p:nvPr>
        </p:nvSpPr>
        <p:spPr/>
        <p:txBody>
          <a:bodyPr/>
          <a:lstStyle/>
          <a:p>
            <a:r>
              <a:rPr lang="fr-BE" smtClean="0"/>
              <a:t>CMC- Christian Mission Church</a:t>
            </a:r>
            <a:endParaRPr lang="fr-BE"/>
          </a:p>
        </p:txBody>
      </p:sp>
      <p:sp>
        <p:nvSpPr>
          <p:cNvPr id="9" name="Slide Number Placeholder 8"/>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3812445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A8AFECE8-86D3-4842-B0B6-BDAC0DF1BA0E}" type="datetime1">
              <a:rPr lang="fr-BE" smtClean="0"/>
              <a:t>25-12-24</a:t>
            </a:fld>
            <a:endParaRPr lang="fr-BE"/>
          </a:p>
        </p:txBody>
      </p:sp>
      <p:sp>
        <p:nvSpPr>
          <p:cNvPr id="4" name="Footer Placeholder 3"/>
          <p:cNvSpPr>
            <a:spLocks noGrp="1"/>
          </p:cNvSpPr>
          <p:nvPr>
            <p:ph type="ftr" sz="quarter" idx="11"/>
          </p:nvPr>
        </p:nvSpPr>
        <p:spPr/>
        <p:txBody>
          <a:bodyPr/>
          <a:lstStyle/>
          <a:p>
            <a:r>
              <a:rPr lang="fr-BE" smtClean="0"/>
              <a:t>CMC- Christian Mission Church</a:t>
            </a:r>
            <a:endParaRPr lang="fr-BE"/>
          </a:p>
        </p:txBody>
      </p:sp>
      <p:sp>
        <p:nvSpPr>
          <p:cNvPr id="5" name="Slide Number Placeholder 4"/>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1056960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EF5D2-3865-4DBE-8DCE-ED7156CEC5C8}" type="datetime1">
              <a:rPr lang="fr-BE" smtClean="0"/>
              <a:t>25-12-24</a:t>
            </a:fld>
            <a:endParaRPr lang="fr-BE"/>
          </a:p>
        </p:txBody>
      </p:sp>
      <p:sp>
        <p:nvSpPr>
          <p:cNvPr id="3" name="Footer Placeholder 2"/>
          <p:cNvSpPr>
            <a:spLocks noGrp="1"/>
          </p:cNvSpPr>
          <p:nvPr>
            <p:ph type="ftr" sz="quarter" idx="11"/>
          </p:nvPr>
        </p:nvSpPr>
        <p:spPr/>
        <p:txBody>
          <a:bodyPr/>
          <a:lstStyle/>
          <a:p>
            <a:r>
              <a:rPr lang="fr-BE" smtClean="0"/>
              <a:t>CMC- Christian Mission Church</a:t>
            </a:r>
            <a:endParaRPr lang="fr-BE"/>
          </a:p>
        </p:txBody>
      </p:sp>
      <p:sp>
        <p:nvSpPr>
          <p:cNvPr id="4" name="Slide Number Placeholder 3"/>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104573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B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8579C5-DB0F-4FDA-97E2-F1AF7654EDA5}" type="datetime1">
              <a:rPr lang="fr-BE" smtClean="0"/>
              <a:t>25-12-24</a:t>
            </a:fld>
            <a:endParaRPr lang="fr-BE"/>
          </a:p>
        </p:txBody>
      </p:sp>
      <p:sp>
        <p:nvSpPr>
          <p:cNvPr id="6" name="Footer Placeholder 5"/>
          <p:cNvSpPr>
            <a:spLocks noGrp="1"/>
          </p:cNvSpPr>
          <p:nvPr>
            <p:ph type="ftr" sz="quarter" idx="11"/>
          </p:nvPr>
        </p:nvSpPr>
        <p:spPr/>
        <p:txBody>
          <a:bodyPr/>
          <a:lstStyle/>
          <a:p>
            <a:r>
              <a:rPr lang="fr-BE" smtClean="0"/>
              <a:t>CMC- Christian Mission Church</a:t>
            </a:r>
            <a:endParaRPr lang="fr-BE"/>
          </a:p>
        </p:txBody>
      </p:sp>
      <p:sp>
        <p:nvSpPr>
          <p:cNvPr id="7" name="Slide Number Placeholder 6"/>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434916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4B2392-ED90-4DB1-A7F1-E7D709414311}" type="datetime1">
              <a:rPr lang="fr-BE" smtClean="0"/>
              <a:t>25-12-24</a:t>
            </a:fld>
            <a:endParaRPr lang="fr-BE"/>
          </a:p>
        </p:txBody>
      </p:sp>
      <p:sp>
        <p:nvSpPr>
          <p:cNvPr id="6" name="Footer Placeholder 5"/>
          <p:cNvSpPr>
            <a:spLocks noGrp="1"/>
          </p:cNvSpPr>
          <p:nvPr>
            <p:ph type="ftr" sz="quarter" idx="11"/>
          </p:nvPr>
        </p:nvSpPr>
        <p:spPr/>
        <p:txBody>
          <a:bodyPr/>
          <a:lstStyle/>
          <a:p>
            <a:r>
              <a:rPr lang="fr-BE" smtClean="0"/>
              <a:t>CMC- Christian Mission Church</a:t>
            </a:r>
            <a:endParaRPr lang="fr-BE"/>
          </a:p>
        </p:txBody>
      </p:sp>
      <p:sp>
        <p:nvSpPr>
          <p:cNvPr id="7" name="Slide Number Placeholder 6"/>
          <p:cNvSpPr>
            <a:spLocks noGrp="1"/>
          </p:cNvSpPr>
          <p:nvPr>
            <p:ph type="sldNum" sz="quarter" idx="12"/>
          </p:nvPr>
        </p:nvSpPr>
        <p:spPr/>
        <p:txBody>
          <a:bodyPr/>
          <a:lstStyle/>
          <a:p>
            <a:fld id="{701694A1-BCC7-4F76-85A3-4A1AE068A371}" type="slidenum">
              <a:rPr lang="fr-BE" smtClean="0"/>
              <a:t>‹#›</a:t>
            </a:fld>
            <a:endParaRPr lang="fr-BE"/>
          </a:p>
        </p:txBody>
      </p:sp>
    </p:spTree>
    <p:extLst>
      <p:ext uri="{BB962C8B-B14F-4D97-AF65-F5344CB8AC3E}">
        <p14:creationId xmlns:p14="http://schemas.microsoft.com/office/powerpoint/2010/main" val="337872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90D2E-2434-42EB-AA4F-5E922F95B33E}" type="datetime1">
              <a:rPr lang="fr-BE" smtClean="0"/>
              <a:t>25-12-24</a:t>
            </a:fld>
            <a:endParaRPr lang="fr-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smtClean="0"/>
              <a:t>CMC- Christian Mission Church</a:t>
            </a:r>
            <a:endParaRPr lang="fr-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694A1-BCC7-4F76-85A3-4A1AE068A371}" type="slidenum">
              <a:rPr lang="fr-BE" smtClean="0"/>
              <a:t>‹#›</a:t>
            </a:fld>
            <a:endParaRPr lang="fr-BE"/>
          </a:p>
        </p:txBody>
      </p:sp>
    </p:spTree>
    <p:extLst>
      <p:ext uri="{BB962C8B-B14F-4D97-AF65-F5344CB8AC3E}">
        <p14:creationId xmlns:p14="http://schemas.microsoft.com/office/powerpoint/2010/main" val="195640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tquestions.org/Christmas-Saturnalia.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tquestions.org/Jesus-manger.html" TargetMode="External"/><Relationship Id="rId2" Type="http://schemas.openxmlformats.org/officeDocument/2006/relationships/hyperlink" Target="https://www.gotquestions.org/swaddling-clothes.html" TargetMode="External"/><Relationship Id="rId1" Type="http://schemas.openxmlformats.org/officeDocument/2006/relationships/slideLayout" Target="../slideLayouts/slideLayout2.xml"/><Relationship Id="rId4" Type="http://schemas.openxmlformats.org/officeDocument/2006/relationships/hyperlink" Target="https://www.bibleref.com/Luke/2/Luke-2-12.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gotquestions.org/Christian-Christma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tquestions.org/Christmas-true-meaning.html" TargetMode="External"/><Relationship Id="rId2" Type="http://schemas.openxmlformats.org/officeDocument/2006/relationships/hyperlink" Target="https://www.gotquestions.org/Christmas-traditions.html" TargetMode="External"/><Relationship Id="rId1" Type="http://schemas.openxmlformats.org/officeDocument/2006/relationships/slideLayout" Target="../slideLayouts/slideLayout2.xml"/><Relationship Id="rId5" Type="http://schemas.openxmlformats.org/officeDocument/2006/relationships/hyperlink" Target="https://www.gotquestions.org/Christmas-gifts.html" TargetMode="External"/><Relationship Id="rId4" Type="http://schemas.openxmlformats.org/officeDocument/2006/relationships/hyperlink" Target="https://www.bibleref.com/John/1/John-1-4.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0862"/>
            <a:ext cx="9144000" cy="5227638"/>
          </a:xfrm>
        </p:spPr>
        <p:txBody>
          <a:bodyPr>
            <a:normAutofit fontScale="90000"/>
          </a:bodyPr>
          <a:lstStyle/>
          <a:p>
            <a:r>
              <a:rPr lang="fr-BE" sz="9600" b="1" dirty="0" smtClean="0">
                <a:solidFill>
                  <a:srgbClr val="C00000"/>
                </a:solidFill>
                <a:latin typeface="Franklin Gothic Demi Cond" panose="020B0706030402020204" pitchFamily="34" charset="0"/>
              </a:rPr>
              <a:t>CHRISTIANS </a:t>
            </a:r>
            <a:br>
              <a:rPr lang="fr-BE" sz="9600" b="1" dirty="0" smtClean="0">
                <a:solidFill>
                  <a:srgbClr val="C00000"/>
                </a:solidFill>
                <a:latin typeface="Franklin Gothic Demi Cond" panose="020B0706030402020204" pitchFamily="34" charset="0"/>
              </a:rPr>
            </a:br>
            <a:r>
              <a:rPr lang="fr-BE" sz="9600" b="1" dirty="0" smtClean="0">
                <a:solidFill>
                  <a:srgbClr val="C00000"/>
                </a:solidFill>
                <a:latin typeface="Franklin Gothic Demi Cond" panose="020B0706030402020204" pitchFamily="34" charset="0"/>
              </a:rPr>
              <a:t>&amp; </a:t>
            </a:r>
            <a:br>
              <a:rPr lang="fr-BE" sz="9600" b="1" dirty="0" smtClean="0">
                <a:solidFill>
                  <a:srgbClr val="C00000"/>
                </a:solidFill>
                <a:latin typeface="Franklin Gothic Demi Cond" panose="020B0706030402020204" pitchFamily="34" charset="0"/>
              </a:rPr>
            </a:br>
            <a:r>
              <a:rPr lang="fr-BE" sz="9600" b="1" dirty="0" smtClean="0">
                <a:solidFill>
                  <a:srgbClr val="C00000"/>
                </a:solidFill>
                <a:latin typeface="Franklin Gothic Demi Cond" panose="020B0706030402020204" pitchFamily="34" charset="0"/>
              </a:rPr>
              <a:t>CHRISTMAS</a:t>
            </a:r>
            <a:r>
              <a:rPr lang="fr-BE" sz="9600" b="1" dirty="0" smtClean="0">
                <a:solidFill>
                  <a:srgbClr val="C00000"/>
                </a:solidFill>
                <a:latin typeface="Franklin Gothic Demi Cond" panose="020B0706030402020204" pitchFamily="34" charset="0"/>
              </a:rPr>
              <a:t>?</a:t>
            </a:r>
            <a:br>
              <a:rPr lang="fr-BE" sz="9600" b="1" dirty="0" smtClean="0">
                <a:solidFill>
                  <a:srgbClr val="C00000"/>
                </a:solidFill>
                <a:latin typeface="Franklin Gothic Demi Cond" panose="020B0706030402020204" pitchFamily="34" charset="0"/>
              </a:rPr>
            </a:br>
            <a:r>
              <a:rPr lang="fr-BE" sz="9600" b="1" dirty="0" smtClean="0">
                <a:solidFill>
                  <a:srgbClr val="C00000"/>
                </a:solidFill>
                <a:latin typeface="Franklin Gothic Demi Cond" panose="020B0706030402020204" pitchFamily="34" charset="0"/>
              </a:rPr>
              <a:t/>
            </a:r>
            <a:br>
              <a:rPr lang="fr-BE" sz="9600" b="1" dirty="0" smtClean="0">
                <a:solidFill>
                  <a:srgbClr val="C00000"/>
                </a:solidFill>
                <a:latin typeface="Franklin Gothic Demi Cond" panose="020B0706030402020204" pitchFamily="34" charset="0"/>
              </a:rPr>
            </a:br>
            <a:r>
              <a:rPr lang="fr-BE" sz="2800" b="1" dirty="0" smtClean="0">
                <a:solidFill>
                  <a:schemeClr val="tx2"/>
                </a:solidFill>
                <a:latin typeface="Vivaldi" panose="03020602050506090804" pitchFamily="66" charset="0"/>
              </a:rPr>
              <a:t>By </a:t>
            </a:r>
            <a:r>
              <a:rPr lang="fr-BE" sz="2800" b="1" dirty="0" err="1" smtClean="0">
                <a:solidFill>
                  <a:schemeClr val="tx2"/>
                </a:solidFill>
                <a:latin typeface="Vivaldi" panose="03020602050506090804" pitchFamily="66" charset="0"/>
              </a:rPr>
              <a:t>Pastor</a:t>
            </a:r>
            <a:r>
              <a:rPr lang="fr-BE" sz="2800" b="1" dirty="0" smtClean="0">
                <a:solidFill>
                  <a:schemeClr val="tx2"/>
                </a:solidFill>
                <a:latin typeface="Vivaldi" panose="03020602050506090804" pitchFamily="66" charset="0"/>
              </a:rPr>
              <a:t> Michel Ngalula C.</a:t>
            </a:r>
            <a:endParaRPr lang="fr-BE" sz="2800" b="1" dirty="0">
              <a:solidFill>
                <a:schemeClr val="tx2"/>
              </a:solidFill>
              <a:latin typeface="Vivaldi" panose="03020602050506090804" pitchFamily="66" charset="0"/>
            </a:endParaRPr>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4490186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41300"/>
            <a:ext cx="11303000" cy="3249612"/>
          </a:xfrm>
        </p:spPr>
        <p:txBody>
          <a:bodyPr>
            <a:normAutofit fontScale="90000"/>
          </a:bodyPr>
          <a:lstStyle/>
          <a:p>
            <a:pPr algn="ctr"/>
            <a:r>
              <a:rPr lang="en-US" sz="4600" b="1" dirty="0" smtClean="0">
                <a:solidFill>
                  <a:srgbClr val="7030A0"/>
                </a:solidFill>
              </a:rPr>
              <a:t>So let no one judge you about what you eat or drink, or about a festivity or a new moon or </a:t>
            </a:r>
            <a:r>
              <a:rPr lang="en-US" sz="4600" b="1" dirty="0" err="1" smtClean="0">
                <a:solidFill>
                  <a:srgbClr val="7030A0"/>
                </a:solidFill>
              </a:rPr>
              <a:t>sabbaths</a:t>
            </a:r>
            <a:r>
              <a:rPr lang="en-US" sz="4600" b="1" dirty="0" smtClean="0">
                <a:solidFill>
                  <a:srgbClr val="7030A0"/>
                </a:solidFill>
              </a:rPr>
              <a:t>, which are a shadow of things to come, but the substance is of Christ. </a:t>
            </a:r>
            <a:r>
              <a:rPr lang="en-US" sz="4600" dirty="0" smtClean="0">
                <a:solidFill>
                  <a:srgbClr val="7030A0"/>
                </a:solidFill>
              </a:rPr>
              <a:t/>
            </a:r>
            <a:br>
              <a:rPr lang="en-US" sz="4600" dirty="0" smtClean="0">
                <a:solidFill>
                  <a:srgbClr val="7030A0"/>
                </a:solidFill>
              </a:rPr>
            </a:br>
            <a:r>
              <a:rPr lang="en-US" sz="4600" b="1" dirty="0" smtClean="0">
                <a:solidFill>
                  <a:srgbClr val="C00000"/>
                </a:solidFill>
              </a:rPr>
              <a:t>(Colossians 2:16-17)</a:t>
            </a:r>
            <a:r>
              <a:rPr lang="en-US" dirty="0" smtClean="0"/>
              <a:t/>
            </a:r>
            <a:br>
              <a:rPr lang="en-US" dirty="0" smtClean="0"/>
            </a:br>
            <a:endParaRPr lang="fr-BE" dirty="0"/>
          </a:p>
        </p:txBody>
      </p:sp>
      <p:sp>
        <p:nvSpPr>
          <p:cNvPr id="3" name="Content Placeholder 2"/>
          <p:cNvSpPr>
            <a:spLocks noGrp="1"/>
          </p:cNvSpPr>
          <p:nvPr>
            <p:ph idx="1"/>
          </p:nvPr>
        </p:nvSpPr>
        <p:spPr>
          <a:xfrm>
            <a:off x="838200" y="3238500"/>
            <a:ext cx="10515600" cy="2938462"/>
          </a:xfrm>
        </p:spPr>
        <p:txBody>
          <a:bodyPr/>
          <a:lstStyle/>
          <a:p>
            <a:pPr algn="ctr"/>
            <a:r>
              <a:rPr lang="en-US" sz="4800" b="1" dirty="0" smtClean="0">
                <a:solidFill>
                  <a:srgbClr val="7030A0"/>
                </a:solidFill>
              </a:rPr>
              <a:t>Therefore, whether you eat or drink, or whatever you do, do all to the glory of God. </a:t>
            </a:r>
          </a:p>
          <a:p>
            <a:pPr marL="0" indent="0" algn="ctr">
              <a:buNone/>
            </a:pPr>
            <a:r>
              <a:rPr lang="en-US" sz="4800" b="1" dirty="0" smtClean="0">
                <a:solidFill>
                  <a:srgbClr val="C00000"/>
                </a:solidFill>
              </a:rPr>
              <a:t>(1 Corinthians 10:31)</a:t>
            </a:r>
          </a:p>
          <a:p>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271690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44461"/>
            <a:ext cx="11023600" cy="1062040"/>
          </a:xfrm>
        </p:spPr>
        <p:txBody>
          <a:bodyPr/>
          <a:lstStyle/>
          <a:p>
            <a:r>
              <a:rPr lang="en-ZA" b="1" u="sng" dirty="0" smtClean="0">
                <a:solidFill>
                  <a:schemeClr val="accent2">
                    <a:lumMod val="75000"/>
                  </a:schemeClr>
                </a:solidFill>
              </a:rPr>
              <a:t>What</a:t>
            </a:r>
            <a:r>
              <a:rPr lang="fr-BE" b="1" u="sng" dirty="0" smtClean="0">
                <a:solidFill>
                  <a:schemeClr val="accent2">
                    <a:lumMod val="75000"/>
                  </a:schemeClr>
                </a:solidFill>
              </a:rPr>
              <a:t> Is Christmas = The Mass Of Christ?</a:t>
            </a:r>
            <a:endParaRPr lang="fr-BE" b="1" u="sng" dirty="0">
              <a:solidFill>
                <a:schemeClr val="accent2">
                  <a:lumMod val="75000"/>
                </a:schemeClr>
              </a:solidFill>
            </a:endParaRPr>
          </a:p>
        </p:txBody>
      </p:sp>
      <p:sp>
        <p:nvSpPr>
          <p:cNvPr id="3" name="Content Placeholder 2"/>
          <p:cNvSpPr>
            <a:spLocks noGrp="1"/>
          </p:cNvSpPr>
          <p:nvPr>
            <p:ph idx="1"/>
          </p:nvPr>
        </p:nvSpPr>
        <p:spPr>
          <a:xfrm>
            <a:off x="584200" y="1206501"/>
            <a:ext cx="10883900" cy="5149849"/>
          </a:xfrm>
        </p:spPr>
        <p:txBody>
          <a:bodyPr>
            <a:normAutofit fontScale="92500" lnSpcReduction="10000"/>
          </a:bodyPr>
          <a:lstStyle/>
          <a:p>
            <a:pPr algn="just"/>
            <a:r>
              <a:rPr lang="en-ZA" sz="3200" b="1" dirty="0" smtClean="0">
                <a:solidFill>
                  <a:schemeClr val="accent2">
                    <a:lumMod val="75000"/>
                  </a:schemeClr>
                </a:solidFill>
              </a:rPr>
              <a:t>Christmas</a:t>
            </a:r>
            <a:r>
              <a:rPr lang="en-ZA" sz="3200" dirty="0" smtClean="0"/>
              <a:t> is the </a:t>
            </a:r>
            <a:r>
              <a:rPr lang="en-ZA" sz="3200" dirty="0"/>
              <a:t>celebration of the birth of Jesus </a:t>
            </a:r>
            <a:r>
              <a:rPr lang="en-ZA" sz="3200" dirty="0" smtClean="0"/>
              <a:t>Christ</a:t>
            </a:r>
            <a:r>
              <a:rPr lang="en-ZA" sz="3200" dirty="0"/>
              <a:t> </a:t>
            </a:r>
            <a:r>
              <a:rPr lang="en-ZA" sz="3200" dirty="0" smtClean="0"/>
              <a:t>as it first </a:t>
            </a:r>
            <a:r>
              <a:rPr lang="en-ZA" sz="3200" dirty="0"/>
              <a:t>began to be observed in the early </a:t>
            </a:r>
            <a:r>
              <a:rPr lang="en-ZA" sz="3200" dirty="0" smtClean="0"/>
              <a:t>4</a:t>
            </a:r>
            <a:r>
              <a:rPr lang="en-ZA" sz="3200" baseline="30000" dirty="0" smtClean="0"/>
              <a:t>th</a:t>
            </a:r>
            <a:r>
              <a:rPr lang="en-ZA" sz="3200" dirty="0" smtClean="0"/>
              <a:t> </a:t>
            </a:r>
            <a:r>
              <a:rPr lang="en-ZA" sz="3200" dirty="0"/>
              <a:t>century. However, some traditions associated with Christmas actually began as a part of pagan culture; these were “Christianized” and given new meaning by the church</a:t>
            </a:r>
            <a:r>
              <a:rPr lang="en-ZA" sz="3200" dirty="0" smtClean="0"/>
              <a:t>.</a:t>
            </a:r>
          </a:p>
          <a:p>
            <a:pPr marL="0" indent="0" algn="just">
              <a:lnSpc>
                <a:spcPct val="10000"/>
              </a:lnSpc>
              <a:buNone/>
            </a:pPr>
            <a:endParaRPr lang="en-ZA" sz="3200" dirty="0" smtClean="0"/>
          </a:p>
          <a:p>
            <a:pPr algn="just"/>
            <a:r>
              <a:rPr lang="en-ZA" sz="3200" b="1" dirty="0">
                <a:solidFill>
                  <a:schemeClr val="accent2">
                    <a:lumMod val="50000"/>
                  </a:schemeClr>
                </a:solidFill>
              </a:rPr>
              <a:t>At the time of Christ, </a:t>
            </a:r>
            <a:r>
              <a:rPr lang="en-ZA" sz="3200" b="1" dirty="0" smtClean="0">
                <a:solidFill>
                  <a:schemeClr val="accent2">
                    <a:lumMod val="50000"/>
                  </a:schemeClr>
                </a:solidFill>
              </a:rPr>
              <a:t>the Roman </a:t>
            </a:r>
            <a:r>
              <a:rPr lang="en-ZA" sz="3200" b="1" dirty="0">
                <a:solidFill>
                  <a:schemeClr val="accent2">
                    <a:lumMod val="50000"/>
                  </a:schemeClr>
                </a:solidFill>
              </a:rPr>
              <a:t>culture already celebrated a holiday in December: </a:t>
            </a:r>
            <a:r>
              <a:rPr lang="en-ZA" sz="3200" b="1" dirty="0">
                <a:solidFill>
                  <a:schemeClr val="accent2">
                    <a:lumMod val="50000"/>
                  </a:schemeClr>
                </a:solidFill>
                <a:hlinkClick r:id="rId2"/>
              </a:rPr>
              <a:t>Saturnalia</a:t>
            </a:r>
            <a:r>
              <a:rPr lang="en-ZA" sz="3200" b="1" dirty="0">
                <a:solidFill>
                  <a:schemeClr val="accent2">
                    <a:lumMod val="50000"/>
                  </a:schemeClr>
                </a:solidFill>
              </a:rPr>
              <a:t> (= an ancient holiday honouring the deity </a:t>
            </a:r>
            <a:r>
              <a:rPr lang="en-ZA" sz="3200" b="1" dirty="0" smtClean="0">
                <a:solidFill>
                  <a:srgbClr val="0070C0"/>
                </a:solidFill>
              </a:rPr>
              <a:t>Saturn (= the “god” of fertility and agriculture)</a:t>
            </a:r>
            <a:r>
              <a:rPr lang="en-ZA" sz="3200" b="1" dirty="0" smtClean="0">
                <a:solidFill>
                  <a:srgbClr val="C00000"/>
                </a:solidFill>
              </a:rPr>
              <a:t>.</a:t>
            </a:r>
          </a:p>
          <a:p>
            <a:pPr marL="0" indent="0" algn="just">
              <a:lnSpc>
                <a:spcPct val="20000"/>
              </a:lnSpc>
              <a:buNone/>
            </a:pPr>
            <a:endParaRPr lang="en-ZA" sz="3200" b="1" dirty="0" smtClean="0">
              <a:solidFill>
                <a:srgbClr val="C00000"/>
              </a:solidFill>
            </a:endParaRPr>
          </a:p>
          <a:p>
            <a:pPr algn="just"/>
            <a:r>
              <a:rPr lang="en-ZA" sz="3200" dirty="0"/>
              <a:t>Over time, as the Roman Empire was Christianized, customs associated with Saturnalia were “cleaned up” and absorbed into the celebration of Christmas</a:t>
            </a:r>
            <a:r>
              <a:rPr lang="en-ZA" sz="3200" dirty="0" smtClean="0"/>
              <a:t>.</a:t>
            </a:r>
            <a:endParaRPr lang="en-ZA" sz="3200" b="1" dirty="0" smtClean="0">
              <a:solidFill>
                <a:srgbClr val="C00000"/>
              </a:solidFill>
            </a:endParaRPr>
          </a:p>
          <a:p>
            <a:pPr algn="just"/>
            <a:endParaRPr lang="en-ZA" sz="3200" b="1" dirty="0">
              <a:solidFill>
                <a:srgbClr val="C00000"/>
              </a:solidFill>
            </a:endParaRPr>
          </a:p>
          <a:p>
            <a:endParaRPr lang="fr-BE" dirty="0"/>
          </a:p>
        </p:txBody>
      </p:sp>
      <p:sp>
        <p:nvSpPr>
          <p:cNvPr id="4" name="Footer Placeholder 3"/>
          <p:cNvSpPr>
            <a:spLocks noGrp="1"/>
          </p:cNvSpPr>
          <p:nvPr>
            <p:ph type="ftr" sz="quarter" idx="11"/>
          </p:nvPr>
        </p:nvSpPr>
        <p:spPr/>
        <p:txBody>
          <a:bodyPr/>
          <a:lstStyle/>
          <a:p>
            <a:r>
              <a:rPr lang="fr-BE" sz="1600" b="1" dirty="0" smtClean="0">
                <a:solidFill>
                  <a:srgbClr val="FF0000"/>
                </a:solidFill>
              </a:rPr>
              <a:t>CMC- Christian Mission Church</a:t>
            </a:r>
            <a:endParaRPr lang="fr-BE" sz="1600" b="1" dirty="0">
              <a:solidFill>
                <a:srgbClr val="FF0000"/>
              </a:solidFill>
            </a:endParaRPr>
          </a:p>
        </p:txBody>
      </p:sp>
    </p:spTree>
    <p:extLst>
      <p:ext uri="{BB962C8B-B14F-4D97-AF65-F5344CB8AC3E}">
        <p14:creationId xmlns:p14="http://schemas.microsoft.com/office/powerpoint/2010/main" val="347583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101601"/>
            <a:ext cx="10515600" cy="1016000"/>
          </a:xfrm>
        </p:spPr>
        <p:txBody>
          <a:bodyPr/>
          <a:lstStyle/>
          <a:p>
            <a:r>
              <a:rPr lang="fr-BE" b="1" u="sng" dirty="0" err="1" smtClean="0">
                <a:solidFill>
                  <a:srgbClr val="C00000"/>
                </a:solidFill>
              </a:rPr>
              <a:t>Was</a:t>
            </a:r>
            <a:r>
              <a:rPr lang="fr-BE" b="1" u="sng" dirty="0" smtClean="0">
                <a:solidFill>
                  <a:srgbClr val="C00000"/>
                </a:solidFill>
              </a:rPr>
              <a:t> </a:t>
            </a:r>
            <a:r>
              <a:rPr lang="fr-BE" b="1" u="sng" dirty="0" err="1" smtClean="0">
                <a:solidFill>
                  <a:srgbClr val="C00000"/>
                </a:solidFill>
              </a:rPr>
              <a:t>Jesus</a:t>
            </a:r>
            <a:r>
              <a:rPr lang="fr-BE" b="1" u="sng" dirty="0" smtClean="0">
                <a:solidFill>
                  <a:srgbClr val="C00000"/>
                </a:solidFill>
              </a:rPr>
              <a:t> </a:t>
            </a:r>
            <a:r>
              <a:rPr lang="fr-BE" b="1" u="sng" dirty="0" err="1" smtClean="0">
                <a:solidFill>
                  <a:srgbClr val="C00000"/>
                </a:solidFill>
              </a:rPr>
              <a:t>born</a:t>
            </a:r>
            <a:r>
              <a:rPr lang="fr-BE" b="1" u="sng" dirty="0" smtClean="0">
                <a:solidFill>
                  <a:srgbClr val="C00000"/>
                </a:solidFill>
              </a:rPr>
              <a:t> on </a:t>
            </a:r>
            <a:r>
              <a:rPr lang="fr-BE" b="1" u="sng" dirty="0" err="1" smtClean="0">
                <a:solidFill>
                  <a:srgbClr val="C00000"/>
                </a:solidFill>
              </a:rPr>
              <a:t>December</a:t>
            </a:r>
            <a:r>
              <a:rPr lang="fr-BE" b="1" u="sng" dirty="0" smtClean="0">
                <a:solidFill>
                  <a:srgbClr val="C00000"/>
                </a:solidFill>
              </a:rPr>
              <a:t> 25?</a:t>
            </a:r>
            <a:endParaRPr lang="fr-BE" b="1" u="sng" dirty="0">
              <a:solidFill>
                <a:srgbClr val="C00000"/>
              </a:solidFill>
            </a:endParaRPr>
          </a:p>
        </p:txBody>
      </p:sp>
      <p:sp>
        <p:nvSpPr>
          <p:cNvPr id="3" name="Content Placeholder 2"/>
          <p:cNvSpPr>
            <a:spLocks noGrp="1"/>
          </p:cNvSpPr>
          <p:nvPr>
            <p:ph idx="1"/>
          </p:nvPr>
        </p:nvSpPr>
        <p:spPr>
          <a:xfrm>
            <a:off x="838200" y="1117601"/>
            <a:ext cx="10515600" cy="5059362"/>
          </a:xfrm>
        </p:spPr>
        <p:txBody>
          <a:bodyPr>
            <a:normAutofit fontScale="92500" lnSpcReduction="10000"/>
          </a:bodyPr>
          <a:lstStyle/>
          <a:p>
            <a:pPr algn="just"/>
            <a:r>
              <a:rPr lang="en-ZA" dirty="0" smtClean="0"/>
              <a:t>Luke </a:t>
            </a:r>
            <a:r>
              <a:rPr lang="en-ZA" dirty="0"/>
              <a:t>gives </a:t>
            </a:r>
            <a:r>
              <a:rPr lang="en-ZA" dirty="0" smtClean="0"/>
              <a:t>clear </a:t>
            </a:r>
            <a:r>
              <a:rPr lang="en-ZA" dirty="0"/>
              <a:t>details about the event, </a:t>
            </a:r>
            <a:r>
              <a:rPr lang="en-ZA" dirty="0" smtClean="0"/>
              <a:t>what </a:t>
            </a:r>
            <a:r>
              <a:rPr lang="en-ZA" dirty="0"/>
              <a:t>the baby was wearing–“</a:t>
            </a:r>
            <a:r>
              <a:rPr lang="en-ZA" dirty="0">
                <a:hlinkClick r:id="rId2"/>
              </a:rPr>
              <a:t>swaddling clothes</a:t>
            </a:r>
            <a:r>
              <a:rPr lang="en-ZA" dirty="0"/>
              <a:t>”—and where He slept—“</a:t>
            </a:r>
            <a:r>
              <a:rPr lang="en-ZA" dirty="0">
                <a:hlinkClick r:id="rId3"/>
              </a:rPr>
              <a:t>in a manger</a:t>
            </a:r>
            <a:r>
              <a:rPr lang="en-ZA" dirty="0"/>
              <a:t>” (</a:t>
            </a:r>
            <a:r>
              <a:rPr lang="en-ZA" dirty="0">
                <a:hlinkClick r:id="rId4"/>
              </a:rPr>
              <a:t>Luke 2:12</a:t>
            </a:r>
            <a:r>
              <a:rPr lang="en-ZA" dirty="0"/>
              <a:t>). These details are important because they speak of His nature and character, meek and lowly. </a:t>
            </a:r>
            <a:r>
              <a:rPr lang="en-ZA" u="sng" dirty="0">
                <a:solidFill>
                  <a:srgbClr val="0070C0"/>
                </a:solidFill>
              </a:rPr>
              <a:t>But the exact date of His birth </a:t>
            </a:r>
            <a:r>
              <a:rPr lang="en-ZA" u="sng" dirty="0" smtClean="0">
                <a:solidFill>
                  <a:srgbClr val="0070C0"/>
                </a:solidFill>
              </a:rPr>
              <a:t>is not given</a:t>
            </a:r>
            <a:r>
              <a:rPr lang="en-ZA" dirty="0" smtClean="0"/>
              <a:t>, God </a:t>
            </a:r>
            <a:r>
              <a:rPr lang="en-ZA" dirty="0"/>
              <a:t>chose not to mention it</a:t>
            </a:r>
            <a:r>
              <a:rPr lang="en-ZA" dirty="0" smtClean="0"/>
              <a:t>. So, the date is not important.</a:t>
            </a:r>
          </a:p>
          <a:p>
            <a:pPr marL="0" indent="0" algn="just">
              <a:lnSpc>
                <a:spcPct val="0"/>
              </a:lnSpc>
              <a:buNone/>
            </a:pPr>
            <a:endParaRPr lang="en-ZA" dirty="0" smtClean="0"/>
          </a:p>
          <a:p>
            <a:pPr algn="just"/>
            <a:r>
              <a:rPr lang="en-ZA" dirty="0" smtClean="0"/>
              <a:t>The most important thing </a:t>
            </a:r>
            <a:r>
              <a:rPr lang="en-ZA" dirty="0"/>
              <a:t>is that </a:t>
            </a:r>
            <a:r>
              <a:rPr lang="en-ZA" dirty="0" smtClean="0"/>
              <a:t>Jesus </a:t>
            </a:r>
            <a:r>
              <a:rPr lang="en-ZA" dirty="0"/>
              <a:t>was born, He came into the world to atone for our sins, He was resurrected to eternal life, and He’s alive today. This is what we should </a:t>
            </a:r>
            <a:r>
              <a:rPr lang="en-ZA" dirty="0" smtClean="0"/>
              <a:t>celebrate as </a:t>
            </a:r>
            <a:r>
              <a:rPr lang="en-ZA" b="1" u="sng" dirty="0" smtClean="0">
                <a:solidFill>
                  <a:srgbClr val="0070C0"/>
                </a:solidFill>
              </a:rPr>
              <a:t>Zachariah says it</a:t>
            </a:r>
            <a:r>
              <a:rPr lang="en-ZA" dirty="0" smtClean="0"/>
              <a:t>:</a:t>
            </a:r>
          </a:p>
          <a:p>
            <a:pPr marL="0" indent="0" algn="just">
              <a:lnSpc>
                <a:spcPct val="0"/>
              </a:lnSpc>
              <a:buNone/>
            </a:pPr>
            <a:endParaRPr lang="en-ZA" dirty="0" smtClean="0"/>
          </a:p>
          <a:p>
            <a:pPr algn="just"/>
            <a:r>
              <a:rPr lang="en-US" b="1" dirty="0" smtClean="0">
                <a:solidFill>
                  <a:srgbClr val="0070C0"/>
                </a:solidFill>
              </a:rPr>
              <a:t>"Sing and rejoice, O daughter of Zion! For behold, I am coming and I will dwell in your midst," says the LORD. "Many nations shall be joined to the LORD in that day, and they shall become My people. And I will dwell in your midst. Then you will know that the LORD of hosts has sent Me to you. </a:t>
            </a:r>
            <a:r>
              <a:rPr lang="en-US" b="1" dirty="0" smtClean="0">
                <a:solidFill>
                  <a:srgbClr val="C00000"/>
                </a:solidFill>
              </a:rPr>
              <a:t>(Zachariah 2:10-11)</a:t>
            </a:r>
          </a:p>
          <a:p>
            <a:pPr algn="just"/>
            <a:endParaRPr lang="en-ZA" dirty="0"/>
          </a:p>
          <a:p>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199772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10368"/>
            <a:ext cx="10515600" cy="1325563"/>
          </a:xfrm>
        </p:spPr>
        <p:txBody>
          <a:bodyPr>
            <a:normAutofit fontScale="90000"/>
          </a:bodyPr>
          <a:lstStyle/>
          <a:p>
            <a:r>
              <a:rPr lang="fr-BE" b="1" dirty="0" err="1" smtClean="0">
                <a:solidFill>
                  <a:srgbClr val="C00000"/>
                </a:solidFill>
              </a:rPr>
              <a:t>Given</a:t>
            </a:r>
            <a:r>
              <a:rPr lang="fr-BE" b="1" dirty="0" smtClean="0">
                <a:solidFill>
                  <a:srgbClr val="C00000"/>
                </a:solidFill>
              </a:rPr>
              <a:t> the association Christmas </a:t>
            </a:r>
            <a:r>
              <a:rPr lang="fr-BE" b="1" dirty="0" err="1" smtClean="0">
                <a:solidFill>
                  <a:srgbClr val="C00000"/>
                </a:solidFill>
              </a:rPr>
              <a:t>had</a:t>
            </a:r>
            <a:r>
              <a:rPr lang="fr-BE" b="1" dirty="0" smtClean="0">
                <a:solidFill>
                  <a:srgbClr val="C00000"/>
                </a:solidFill>
              </a:rPr>
              <a:t> </a:t>
            </a:r>
            <a:r>
              <a:rPr lang="fr-BE" b="1" dirty="0" err="1" smtClean="0">
                <a:solidFill>
                  <a:srgbClr val="C00000"/>
                </a:solidFill>
              </a:rPr>
              <a:t>with</a:t>
            </a:r>
            <a:r>
              <a:rPr lang="fr-BE" b="1" dirty="0" smtClean="0">
                <a:solidFill>
                  <a:srgbClr val="C00000"/>
                </a:solidFill>
              </a:rPr>
              <a:t> </a:t>
            </a:r>
            <a:r>
              <a:rPr lang="fr-BE" b="1" dirty="0" err="1" smtClean="0">
                <a:solidFill>
                  <a:srgbClr val="C00000"/>
                </a:solidFill>
              </a:rPr>
              <a:t>pagan</a:t>
            </a:r>
            <a:r>
              <a:rPr lang="fr-BE" b="1" dirty="0" smtClean="0">
                <a:solidFill>
                  <a:srgbClr val="C00000"/>
                </a:solidFill>
              </a:rPr>
              <a:t> </a:t>
            </a:r>
            <a:r>
              <a:rPr lang="fr-BE" b="1" u="sng" dirty="0" err="1" smtClean="0">
                <a:solidFill>
                  <a:srgbClr val="C00000"/>
                </a:solidFill>
              </a:rPr>
              <a:t>festivities</a:t>
            </a:r>
            <a:r>
              <a:rPr lang="fr-BE" b="1" u="sng" dirty="0" smtClean="0">
                <a:solidFill>
                  <a:srgbClr val="C00000"/>
                </a:solidFill>
              </a:rPr>
              <a:t>, </a:t>
            </a:r>
            <a:r>
              <a:rPr lang="fr-BE" b="1" u="sng" dirty="0" err="1" smtClean="0">
                <a:solidFill>
                  <a:srgbClr val="C00000"/>
                </a:solidFill>
              </a:rPr>
              <a:t>should</a:t>
            </a:r>
            <a:r>
              <a:rPr lang="fr-BE" b="1" u="sng" dirty="0" smtClean="0">
                <a:solidFill>
                  <a:srgbClr val="C00000"/>
                </a:solidFill>
              </a:rPr>
              <a:t> </a:t>
            </a:r>
            <a:r>
              <a:rPr lang="fr-BE" b="1" u="sng" dirty="0" err="1" smtClean="0">
                <a:solidFill>
                  <a:srgbClr val="C00000"/>
                </a:solidFill>
              </a:rPr>
              <a:t>Christians</a:t>
            </a:r>
            <a:r>
              <a:rPr lang="fr-BE" b="1" u="sng" dirty="0" smtClean="0">
                <a:solidFill>
                  <a:srgbClr val="C00000"/>
                </a:solidFill>
              </a:rPr>
              <a:t> </a:t>
            </a:r>
            <a:r>
              <a:rPr lang="fr-BE" b="1" u="sng" dirty="0" err="1" smtClean="0">
                <a:solidFill>
                  <a:srgbClr val="C00000"/>
                </a:solidFill>
              </a:rPr>
              <a:t>celebrate</a:t>
            </a:r>
            <a:r>
              <a:rPr lang="fr-BE" b="1" u="sng" dirty="0" smtClean="0">
                <a:solidFill>
                  <a:srgbClr val="C00000"/>
                </a:solidFill>
              </a:rPr>
              <a:t> </a:t>
            </a:r>
            <a:r>
              <a:rPr lang="fr-BE" b="1" u="sng" dirty="0">
                <a:solidFill>
                  <a:srgbClr val="C00000"/>
                </a:solidFill>
              </a:rPr>
              <a:t>C</a:t>
            </a:r>
            <a:r>
              <a:rPr lang="fr-BE" b="1" u="sng" dirty="0" smtClean="0">
                <a:solidFill>
                  <a:srgbClr val="C00000"/>
                </a:solidFill>
              </a:rPr>
              <a:t>hristmas? </a:t>
            </a:r>
            <a:endParaRPr lang="fr-BE" b="1" u="sng" dirty="0">
              <a:solidFill>
                <a:srgbClr val="C00000"/>
              </a:solidFill>
            </a:endParaRPr>
          </a:p>
        </p:txBody>
      </p:sp>
      <p:sp>
        <p:nvSpPr>
          <p:cNvPr id="3" name="Content Placeholder 2"/>
          <p:cNvSpPr>
            <a:spLocks noGrp="1"/>
          </p:cNvSpPr>
          <p:nvPr>
            <p:ph idx="1"/>
          </p:nvPr>
        </p:nvSpPr>
        <p:spPr/>
        <p:txBody>
          <a:bodyPr/>
          <a:lstStyle/>
          <a:p>
            <a:pPr algn="just"/>
            <a:r>
              <a:rPr lang="en-ZA" dirty="0" smtClean="0"/>
              <a:t>If Christians </a:t>
            </a:r>
            <a:r>
              <a:rPr lang="en-ZA" dirty="0"/>
              <a:t>simply celebrate Christmas to remember the birth of our Lord and </a:t>
            </a:r>
            <a:r>
              <a:rPr lang="en-ZA" dirty="0" err="1"/>
              <a:t>Savior</a:t>
            </a:r>
            <a:r>
              <a:rPr lang="en-ZA" dirty="0"/>
              <a:t>, Jesus </a:t>
            </a:r>
            <a:r>
              <a:rPr lang="en-ZA" dirty="0" smtClean="0"/>
              <a:t>Christ,</a:t>
            </a:r>
            <a:r>
              <a:rPr lang="en-ZA" dirty="0"/>
              <a:t> </a:t>
            </a:r>
            <a:r>
              <a:rPr lang="en-ZA" dirty="0">
                <a:hlinkClick r:id="rId2"/>
              </a:rPr>
              <a:t>Celebrating Christmas</a:t>
            </a:r>
            <a:r>
              <a:rPr lang="en-ZA" dirty="0"/>
              <a:t> is a matter of </a:t>
            </a:r>
            <a:r>
              <a:rPr lang="en-ZA" dirty="0" smtClean="0"/>
              <a:t>your own conviction. What does the Bible say?</a:t>
            </a:r>
          </a:p>
          <a:p>
            <a:pPr marL="0" indent="0" algn="just">
              <a:lnSpc>
                <a:spcPct val="15000"/>
              </a:lnSpc>
              <a:buNone/>
            </a:pPr>
            <a:endParaRPr lang="en-ZA" dirty="0" smtClean="0"/>
          </a:p>
          <a:p>
            <a:pPr algn="just"/>
            <a:r>
              <a:rPr lang="en-US" dirty="0" smtClean="0">
                <a:solidFill>
                  <a:srgbClr val="C00000"/>
                </a:solidFill>
              </a:rPr>
              <a:t>One person esteems one day above another; another esteems every day alike. Let each be fully convinced in his own mind.</a:t>
            </a:r>
            <a:r>
              <a:rPr lang="en-ZA" dirty="0" smtClean="0">
                <a:solidFill>
                  <a:srgbClr val="C00000"/>
                </a:solidFill>
              </a:rPr>
              <a:t> </a:t>
            </a:r>
            <a:r>
              <a:rPr lang="en-ZA" dirty="0" smtClean="0"/>
              <a:t>(Romans 14:5)</a:t>
            </a:r>
          </a:p>
          <a:p>
            <a:pPr marL="0" indent="0" algn="just">
              <a:lnSpc>
                <a:spcPct val="15000"/>
              </a:lnSpc>
              <a:buNone/>
            </a:pPr>
            <a:endParaRPr lang="en-US" dirty="0" smtClean="0"/>
          </a:p>
          <a:p>
            <a:pPr algn="just"/>
            <a:r>
              <a:rPr lang="en-ZA" dirty="0" smtClean="0"/>
              <a:t> </a:t>
            </a:r>
            <a:r>
              <a:rPr lang="en-US" b="1" dirty="0">
                <a:solidFill>
                  <a:srgbClr val="7030A0"/>
                </a:solidFill>
              </a:rPr>
              <a:t>So let no one judge you about what you eat or drink, or about a festivity or a new moon or </a:t>
            </a:r>
            <a:r>
              <a:rPr lang="en-US" b="1" dirty="0" err="1">
                <a:solidFill>
                  <a:srgbClr val="7030A0"/>
                </a:solidFill>
              </a:rPr>
              <a:t>sabbaths</a:t>
            </a:r>
            <a:r>
              <a:rPr lang="en-US" b="1" dirty="0" smtClean="0">
                <a:solidFill>
                  <a:srgbClr val="7030A0"/>
                </a:solidFill>
              </a:rPr>
              <a:t>,</a:t>
            </a:r>
            <a:r>
              <a:rPr lang="en-US" dirty="0"/>
              <a:t> </a:t>
            </a:r>
            <a:r>
              <a:rPr lang="en-US" dirty="0" smtClean="0"/>
              <a:t>(Colossians 2:16)</a:t>
            </a:r>
          </a:p>
          <a:p>
            <a:pPr algn="just"/>
            <a:endParaRPr lang="en-ZA" dirty="0" smtClean="0"/>
          </a:p>
          <a:p>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221832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87325"/>
            <a:ext cx="10515600" cy="803275"/>
          </a:xfrm>
        </p:spPr>
        <p:txBody>
          <a:bodyPr/>
          <a:lstStyle/>
          <a:p>
            <a:r>
              <a:rPr lang="fr-BE" b="1" u="sng" dirty="0" err="1" smtClean="0">
                <a:solidFill>
                  <a:srgbClr val="C00000"/>
                </a:solidFill>
                <a:latin typeface="Bahnschrift" panose="020B0502040204020203" pitchFamily="34" charset="0"/>
              </a:rPr>
              <a:t>Should</a:t>
            </a:r>
            <a:r>
              <a:rPr lang="fr-BE" b="1" u="sng" dirty="0" smtClean="0">
                <a:solidFill>
                  <a:srgbClr val="C00000"/>
                </a:solidFill>
                <a:latin typeface="Bahnschrift" panose="020B0502040204020203" pitchFamily="34" charset="0"/>
              </a:rPr>
              <a:t> </a:t>
            </a:r>
            <a:r>
              <a:rPr lang="fr-BE" b="1" u="sng" dirty="0" err="1" smtClean="0">
                <a:solidFill>
                  <a:srgbClr val="C00000"/>
                </a:solidFill>
                <a:latin typeface="Bahnschrift" panose="020B0502040204020203" pitchFamily="34" charset="0"/>
              </a:rPr>
              <a:t>Christians</a:t>
            </a:r>
            <a:r>
              <a:rPr lang="fr-BE" b="1" u="sng" dirty="0" smtClean="0">
                <a:solidFill>
                  <a:srgbClr val="C00000"/>
                </a:solidFill>
                <a:latin typeface="Bahnschrift" panose="020B0502040204020203" pitchFamily="34" charset="0"/>
              </a:rPr>
              <a:t> </a:t>
            </a:r>
            <a:r>
              <a:rPr lang="fr-BE" b="1" u="sng" dirty="0" err="1" smtClean="0">
                <a:solidFill>
                  <a:srgbClr val="C00000"/>
                </a:solidFill>
                <a:latin typeface="Bahnschrift" panose="020B0502040204020203" pitchFamily="34" charset="0"/>
              </a:rPr>
              <a:t>celebrate</a:t>
            </a:r>
            <a:r>
              <a:rPr lang="fr-BE" b="1" u="sng" dirty="0" smtClean="0">
                <a:solidFill>
                  <a:srgbClr val="C00000"/>
                </a:solidFill>
                <a:latin typeface="Bahnschrift" panose="020B0502040204020203" pitchFamily="34" charset="0"/>
              </a:rPr>
              <a:t> Christmas?</a:t>
            </a:r>
            <a:endParaRPr lang="fr-BE" b="1" u="sng" dirty="0">
              <a:solidFill>
                <a:srgbClr val="C00000"/>
              </a:solidFill>
              <a:latin typeface="Bahnschrift" panose="020B0502040204020203" pitchFamily="34" charset="0"/>
            </a:endParaRPr>
          </a:p>
        </p:txBody>
      </p:sp>
      <p:sp>
        <p:nvSpPr>
          <p:cNvPr id="3" name="Content Placeholder 2"/>
          <p:cNvSpPr>
            <a:spLocks noGrp="1"/>
          </p:cNvSpPr>
          <p:nvPr>
            <p:ph idx="1"/>
          </p:nvPr>
        </p:nvSpPr>
        <p:spPr>
          <a:xfrm>
            <a:off x="584200" y="1104900"/>
            <a:ext cx="10769600" cy="5072063"/>
          </a:xfrm>
        </p:spPr>
        <p:txBody>
          <a:bodyPr>
            <a:normAutofit fontScale="92500" lnSpcReduction="20000"/>
          </a:bodyPr>
          <a:lstStyle/>
          <a:p>
            <a:pPr marL="0" indent="0" algn="just">
              <a:buNone/>
            </a:pPr>
            <a:r>
              <a:rPr lang="en-ZA" b="1" u="sng" dirty="0">
                <a:solidFill>
                  <a:srgbClr val="FF0000"/>
                </a:solidFill>
              </a:rPr>
              <a:t>Does the Bible give clear direction as to </a:t>
            </a:r>
            <a:r>
              <a:rPr lang="en-ZA" b="1" u="sng" dirty="0" smtClean="0">
                <a:solidFill>
                  <a:srgbClr val="FF0000"/>
                </a:solidFill>
              </a:rPr>
              <a:t>whether </a:t>
            </a:r>
            <a:r>
              <a:rPr lang="en-ZA" b="1" u="sng" dirty="0">
                <a:solidFill>
                  <a:srgbClr val="FF0000"/>
                </a:solidFill>
              </a:rPr>
              <a:t>Christmas is a holiday to be celebrated by Christians</a:t>
            </a:r>
            <a:r>
              <a:rPr lang="en-ZA" b="1" u="sng" dirty="0" smtClean="0">
                <a:solidFill>
                  <a:srgbClr val="FF0000"/>
                </a:solidFill>
              </a:rPr>
              <a:t>?</a:t>
            </a:r>
          </a:p>
          <a:p>
            <a:pPr marL="533400" indent="-533400" algn="just">
              <a:buFont typeface="Wingdings" panose="05000000000000000000" pitchFamily="2" charset="2"/>
              <a:buChar char="ü"/>
            </a:pPr>
            <a:r>
              <a:rPr lang="en-ZA" dirty="0" smtClean="0"/>
              <a:t>Some don’t  </a:t>
            </a:r>
            <a:r>
              <a:rPr lang="en-ZA" dirty="0"/>
              <a:t>celebrating Christmas because they see a link between the </a:t>
            </a:r>
            <a:r>
              <a:rPr lang="en-ZA" u="sng" dirty="0">
                <a:hlinkClick r:id="rId2"/>
              </a:rPr>
              <a:t>traditions</a:t>
            </a:r>
            <a:r>
              <a:rPr lang="en-ZA" dirty="0"/>
              <a:t> surrounding the holiday and similar practices in ancient pagan rituals. It is true that </a:t>
            </a:r>
            <a:r>
              <a:rPr lang="en-ZA" b="1" dirty="0">
                <a:solidFill>
                  <a:srgbClr val="0070C0"/>
                </a:solidFill>
              </a:rPr>
              <a:t>bells, candles, holly, and yuletide decorations</a:t>
            </a:r>
            <a:r>
              <a:rPr lang="en-ZA" dirty="0"/>
              <a:t> are mentioned in the history of pagan worship, and for some Christians that is enough to keep them away from celebrating Christmas</a:t>
            </a:r>
            <a:r>
              <a:rPr lang="en-ZA" dirty="0" smtClean="0"/>
              <a:t>.</a:t>
            </a:r>
          </a:p>
          <a:p>
            <a:pPr marL="0" indent="0" algn="just">
              <a:lnSpc>
                <a:spcPct val="20000"/>
              </a:lnSpc>
              <a:buNone/>
            </a:pPr>
            <a:endParaRPr lang="en-ZA" dirty="0" smtClean="0"/>
          </a:p>
          <a:p>
            <a:pPr marL="533400" indent="-533400" algn="just">
              <a:buFont typeface="Wingdings" panose="05000000000000000000" pitchFamily="2" charset="2"/>
              <a:buChar char="ü"/>
            </a:pPr>
            <a:r>
              <a:rPr lang="en-ZA" dirty="0"/>
              <a:t>Other Christians, even as they acknowledge some Christmas traditions may have borrowed from pagan rituals, </a:t>
            </a:r>
            <a:r>
              <a:rPr lang="en-ZA" dirty="0" smtClean="0"/>
              <a:t>say </a:t>
            </a:r>
            <a:r>
              <a:rPr lang="en-ZA" dirty="0"/>
              <a:t>that celebrating Christmas indicates </a:t>
            </a:r>
            <a:r>
              <a:rPr lang="en-ZA" dirty="0" smtClean="0"/>
              <a:t>not a </a:t>
            </a:r>
            <a:r>
              <a:rPr lang="en-ZA" dirty="0"/>
              <a:t>return to paganism. They focus on modern tradition’s association with the </a:t>
            </a:r>
            <a:r>
              <a:rPr lang="en-ZA" u="sng" dirty="0">
                <a:hlinkClick r:id="rId3"/>
              </a:rPr>
              <a:t>true meaning</a:t>
            </a:r>
            <a:r>
              <a:rPr lang="en-ZA" dirty="0"/>
              <a:t> of Christmas—the birth of the </a:t>
            </a:r>
            <a:r>
              <a:rPr lang="en-ZA" dirty="0" err="1"/>
              <a:t>Savior</a:t>
            </a:r>
            <a:r>
              <a:rPr lang="en-ZA" dirty="0"/>
              <a:t> of the world. </a:t>
            </a:r>
            <a:r>
              <a:rPr lang="en-ZA" b="1" dirty="0">
                <a:solidFill>
                  <a:srgbClr val="0070C0"/>
                </a:solidFill>
              </a:rPr>
              <a:t>Bells </a:t>
            </a:r>
            <a:r>
              <a:rPr lang="en-ZA" dirty="0"/>
              <a:t>are played to ring out the joyous news, </a:t>
            </a:r>
            <a:r>
              <a:rPr lang="en-ZA" b="1" dirty="0">
                <a:solidFill>
                  <a:srgbClr val="0070C0"/>
                </a:solidFill>
              </a:rPr>
              <a:t>candles</a:t>
            </a:r>
            <a:r>
              <a:rPr lang="en-ZA" dirty="0"/>
              <a:t> are lit to remind us that Christ is the Light of the world (</a:t>
            </a:r>
            <a:r>
              <a:rPr lang="en-ZA" u="sng" dirty="0">
                <a:hlinkClick r:id="rId4"/>
              </a:rPr>
              <a:t>John 1:4–9</a:t>
            </a:r>
            <a:r>
              <a:rPr lang="en-ZA" dirty="0"/>
              <a:t>), </a:t>
            </a:r>
            <a:r>
              <a:rPr lang="en-ZA" b="1" dirty="0">
                <a:solidFill>
                  <a:srgbClr val="0070C0"/>
                </a:solidFill>
              </a:rPr>
              <a:t>a star </a:t>
            </a:r>
            <a:r>
              <a:rPr lang="en-ZA" dirty="0"/>
              <a:t>is placed on the top of a Christmas tree to remember the Star of Bethlehem, and </a:t>
            </a:r>
            <a:r>
              <a:rPr lang="en-ZA" u="sng" dirty="0">
                <a:hlinkClick r:id="rId5"/>
              </a:rPr>
              <a:t>gifts</a:t>
            </a:r>
            <a:r>
              <a:rPr lang="en-ZA" dirty="0"/>
              <a:t> are exchanged to remind us of the gifts of the magi to Jesus, the greatest gift of God to mankind.</a:t>
            </a:r>
            <a:endParaRPr lang="en-ZA" dirty="0" smtClean="0"/>
          </a:p>
          <a:p>
            <a:pPr algn="just"/>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37232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320675"/>
            <a:ext cx="10515600" cy="771525"/>
          </a:xfrm>
        </p:spPr>
        <p:txBody>
          <a:bodyPr/>
          <a:lstStyle/>
          <a:p>
            <a:r>
              <a:rPr lang="en-ZA" b="1" u="sng" dirty="0" smtClean="0">
                <a:solidFill>
                  <a:srgbClr val="C00000"/>
                </a:solidFill>
                <a:latin typeface="Arial Rounded MT Bold" panose="020F0704030504030204" pitchFamily="34" charset="0"/>
              </a:rPr>
              <a:t>What is the position on Christmas?</a:t>
            </a:r>
            <a:endParaRPr lang="en-ZA" b="1" u="sng" dirty="0">
              <a:solidFill>
                <a:srgbClr val="C00000"/>
              </a:solidFill>
              <a:latin typeface="Arial Rounded MT Bold" panose="020F0704030504030204" pitchFamily="34" charset="0"/>
            </a:endParaRPr>
          </a:p>
        </p:txBody>
      </p:sp>
      <p:sp>
        <p:nvSpPr>
          <p:cNvPr id="3" name="Content Placeholder 2"/>
          <p:cNvSpPr>
            <a:spLocks noGrp="1"/>
          </p:cNvSpPr>
          <p:nvPr>
            <p:ph idx="1"/>
          </p:nvPr>
        </p:nvSpPr>
        <p:spPr>
          <a:xfrm>
            <a:off x="673100" y="1206500"/>
            <a:ext cx="10680700" cy="5149850"/>
          </a:xfrm>
        </p:spPr>
        <p:txBody>
          <a:bodyPr>
            <a:normAutofit lnSpcReduction="10000"/>
          </a:bodyPr>
          <a:lstStyle/>
          <a:p>
            <a:pPr algn="just"/>
            <a:r>
              <a:rPr lang="en-ZA" dirty="0" smtClean="0"/>
              <a:t>Christians </a:t>
            </a:r>
            <a:r>
              <a:rPr lang="en-ZA" dirty="0"/>
              <a:t>who </a:t>
            </a:r>
            <a:r>
              <a:rPr lang="en-ZA" dirty="0" smtClean="0"/>
              <a:t>celebrate Christmas and those who don’t should </a:t>
            </a:r>
            <a:r>
              <a:rPr lang="en-ZA" dirty="0"/>
              <a:t>see </a:t>
            </a:r>
            <a:r>
              <a:rPr lang="en-ZA" dirty="0" smtClean="0"/>
              <a:t>Christmas </a:t>
            </a:r>
            <a:r>
              <a:rPr lang="en-ZA" dirty="0"/>
              <a:t>as an opportunity to proclaim </a:t>
            </a:r>
            <a:r>
              <a:rPr lang="en-ZA" b="1" dirty="0">
                <a:solidFill>
                  <a:schemeClr val="accent1"/>
                </a:solidFill>
              </a:rPr>
              <a:t>Christ as “the reason for the season</a:t>
            </a:r>
            <a:r>
              <a:rPr lang="en-ZA" dirty="0"/>
              <a:t>” and point to the virgin-born </a:t>
            </a:r>
            <a:r>
              <a:rPr lang="en-ZA" dirty="0" err="1"/>
              <a:t>Savior</a:t>
            </a:r>
            <a:r>
              <a:rPr lang="en-ZA" dirty="0"/>
              <a:t> of the world who came so humbly to </a:t>
            </a:r>
            <a:r>
              <a:rPr lang="en-ZA" dirty="0" smtClean="0"/>
              <a:t>Bethlehem so that men should know and accept Him.</a:t>
            </a:r>
          </a:p>
          <a:p>
            <a:pPr algn="just"/>
            <a:r>
              <a:rPr lang="en-ZA" dirty="0"/>
              <a:t>In the end, while there is no biblical mandate to </a:t>
            </a:r>
            <a:r>
              <a:rPr lang="en-ZA" dirty="0" smtClean="0"/>
              <a:t>celebrate or not celebrate </a:t>
            </a:r>
            <a:r>
              <a:rPr lang="en-ZA" dirty="0"/>
              <a:t>Christmas, </a:t>
            </a:r>
            <a:r>
              <a:rPr lang="en-ZA" dirty="0" smtClean="0"/>
              <a:t>celebrating Christmas or not is </a:t>
            </a:r>
            <a:r>
              <a:rPr lang="en-ZA" dirty="0"/>
              <a:t>a personal </a:t>
            </a:r>
            <a:r>
              <a:rPr lang="en-ZA" dirty="0" smtClean="0"/>
              <a:t>conviction.</a:t>
            </a:r>
          </a:p>
          <a:p>
            <a:pPr algn="just"/>
            <a:r>
              <a:rPr lang="en-ZA" b="1" dirty="0" smtClean="0">
                <a:solidFill>
                  <a:srgbClr val="0070C0"/>
                </a:solidFill>
              </a:rPr>
              <a:t>Romans 14:5-6 </a:t>
            </a:r>
            <a:r>
              <a:rPr lang="en-ZA" dirty="0" smtClean="0">
                <a:solidFill>
                  <a:srgbClr val="C00000"/>
                </a:solidFill>
              </a:rPr>
              <a:t>(</a:t>
            </a:r>
            <a:r>
              <a:rPr lang="en-US" dirty="0" smtClean="0">
                <a:solidFill>
                  <a:srgbClr val="C00000"/>
                </a:solidFill>
              </a:rPr>
              <a:t>One person esteems one day above another; another esteems every day alike. Let each be fully convinced in his own mind. He </a:t>
            </a:r>
            <a:r>
              <a:rPr lang="en-US" u="sng" dirty="0" smtClean="0">
                <a:solidFill>
                  <a:srgbClr val="0070C0"/>
                </a:solidFill>
              </a:rPr>
              <a:t>who observes the day, observes it to the Lord</a:t>
            </a:r>
            <a:r>
              <a:rPr lang="en-US" dirty="0" smtClean="0">
                <a:solidFill>
                  <a:srgbClr val="C00000"/>
                </a:solidFill>
              </a:rPr>
              <a:t>; and </a:t>
            </a:r>
            <a:r>
              <a:rPr lang="en-US" u="sng" dirty="0" smtClean="0">
                <a:solidFill>
                  <a:srgbClr val="0070C0"/>
                </a:solidFill>
              </a:rPr>
              <a:t>he who does not observe the day, to the Lord he does not observe it</a:t>
            </a:r>
            <a:r>
              <a:rPr lang="en-US" dirty="0" smtClean="0">
                <a:solidFill>
                  <a:srgbClr val="C00000"/>
                </a:solidFill>
              </a:rPr>
              <a:t>. He who eats, eats to the Lord, for he gives God thanks; and he who does not eat, to the Lord he does not eat, and gives God thanks.</a:t>
            </a:r>
            <a:r>
              <a:rPr lang="en-ZA" dirty="0" smtClean="0">
                <a:solidFill>
                  <a:srgbClr val="C00000"/>
                </a:solidFill>
              </a:rPr>
              <a:t>)</a:t>
            </a:r>
            <a:endParaRPr lang="fr-BE" dirty="0">
              <a:solidFill>
                <a:srgbClr val="C00000"/>
              </a:solidFill>
            </a:endParaRPr>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623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59556"/>
            <a:ext cx="10998200" cy="866775"/>
          </a:xfrm>
        </p:spPr>
        <p:txBody>
          <a:bodyPr/>
          <a:lstStyle/>
          <a:p>
            <a:r>
              <a:rPr lang="fr-BE" b="1" u="sng" dirty="0" smtClean="0">
                <a:solidFill>
                  <a:schemeClr val="accent2"/>
                </a:solidFill>
                <a:latin typeface="Arial Black" panose="020B0A04020102020204" pitchFamily="34" charset="0"/>
              </a:rPr>
              <a:t>What About The New Year Eve?</a:t>
            </a:r>
            <a:endParaRPr lang="fr-BE" b="1" u="sng" dirty="0">
              <a:solidFill>
                <a:schemeClr val="accent2"/>
              </a:solidFill>
              <a:latin typeface="Arial Black" panose="020B0A04020102020204" pitchFamily="34" charset="0"/>
            </a:endParaRPr>
          </a:p>
        </p:txBody>
      </p:sp>
      <p:sp>
        <p:nvSpPr>
          <p:cNvPr id="3" name="Content Placeholder 2"/>
          <p:cNvSpPr>
            <a:spLocks noGrp="1"/>
          </p:cNvSpPr>
          <p:nvPr>
            <p:ph idx="1"/>
          </p:nvPr>
        </p:nvSpPr>
        <p:spPr>
          <a:xfrm>
            <a:off x="838200" y="1304924"/>
            <a:ext cx="10515600" cy="4894397"/>
          </a:xfrm>
        </p:spPr>
        <p:txBody>
          <a:bodyPr>
            <a:normAutofit/>
          </a:bodyPr>
          <a:lstStyle/>
          <a:p>
            <a:pPr algn="just"/>
            <a:r>
              <a:rPr lang="en-US" dirty="0" smtClean="0"/>
              <a:t>It was Julius Caesar who decided that January 1st would be New Year's Day. In Ancient Rome, this day was dedicated to Janus, the pagan god of renewal or beginnings. He was the pagan god of transitions.</a:t>
            </a:r>
          </a:p>
          <a:p>
            <a:pPr marL="0" indent="0" algn="just">
              <a:lnSpc>
                <a:spcPct val="10000"/>
              </a:lnSpc>
              <a:buNone/>
            </a:pPr>
            <a:endParaRPr lang="en-US" dirty="0" smtClean="0"/>
          </a:p>
          <a:p>
            <a:pPr algn="just"/>
            <a:r>
              <a:rPr lang="en-US" dirty="0" smtClean="0"/>
              <a:t>The whole month of </a:t>
            </a:r>
            <a:r>
              <a:rPr lang="en-US" b="1" dirty="0" smtClean="0">
                <a:solidFill>
                  <a:srgbClr val="0070C0"/>
                </a:solidFill>
              </a:rPr>
              <a:t>January = Janus </a:t>
            </a:r>
            <a:r>
              <a:rPr lang="en-US" dirty="0" smtClean="0"/>
              <a:t>was dedicated to this pagan god of doorways, gates and transitions having two faces looking in opposite directions.</a:t>
            </a:r>
          </a:p>
          <a:p>
            <a:pPr marL="0" indent="0" algn="just">
              <a:lnSpc>
                <a:spcPct val="0"/>
              </a:lnSpc>
              <a:buNone/>
            </a:pPr>
            <a:endParaRPr lang="en-US" dirty="0" smtClean="0"/>
          </a:p>
          <a:p>
            <a:pPr algn="just"/>
            <a:r>
              <a:rPr lang="en-US" dirty="0" smtClean="0"/>
              <a:t>What happened was that, the transition from midnight of 31</a:t>
            </a:r>
            <a:r>
              <a:rPr lang="en-US" baseline="30000" dirty="0" smtClean="0"/>
              <a:t>st</a:t>
            </a:r>
            <a:r>
              <a:rPr lang="en-US" dirty="0" smtClean="0"/>
              <a:t> December to 1</a:t>
            </a:r>
            <a:r>
              <a:rPr lang="en-US" baseline="30000" dirty="0" smtClean="0"/>
              <a:t>st</a:t>
            </a:r>
            <a:r>
              <a:rPr lang="en-US" dirty="0" smtClean="0"/>
              <a:t> January night, people shouted with singing celebrating this pagan god to be with them in the new year.</a:t>
            </a:r>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87576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248"/>
          </a:xfrm>
        </p:spPr>
        <p:txBody>
          <a:bodyPr/>
          <a:lstStyle/>
          <a:p>
            <a:r>
              <a:rPr lang="fr-BE" b="1" dirty="0" smtClean="0">
                <a:solidFill>
                  <a:srgbClr val="C00000"/>
                </a:solidFill>
              </a:rPr>
              <a:t>Conclusion</a:t>
            </a:r>
            <a:endParaRPr lang="fr-BE" b="1" dirty="0">
              <a:solidFill>
                <a:srgbClr val="C00000"/>
              </a:solidFill>
            </a:endParaRPr>
          </a:p>
        </p:txBody>
      </p:sp>
      <p:sp>
        <p:nvSpPr>
          <p:cNvPr id="3" name="Content Placeholder 2"/>
          <p:cNvSpPr>
            <a:spLocks noGrp="1"/>
          </p:cNvSpPr>
          <p:nvPr>
            <p:ph idx="1"/>
          </p:nvPr>
        </p:nvSpPr>
        <p:spPr>
          <a:xfrm>
            <a:off x="838200" y="1162374"/>
            <a:ext cx="10515600" cy="5193976"/>
          </a:xfrm>
        </p:spPr>
        <p:txBody>
          <a:bodyPr>
            <a:normAutofit fontScale="85000" lnSpcReduction="20000"/>
          </a:bodyPr>
          <a:lstStyle/>
          <a:p>
            <a:pPr algn="just"/>
            <a:r>
              <a:rPr lang="en-ZA" sz="3000" dirty="0" smtClean="0">
                <a:solidFill>
                  <a:schemeClr val="tx2"/>
                </a:solidFill>
              </a:rPr>
              <a:t>Adam and Eve fell</a:t>
            </a:r>
            <a:r>
              <a:rPr lang="en-ZA" sz="3000" dirty="0">
                <a:solidFill>
                  <a:schemeClr val="tx2"/>
                </a:solidFill>
              </a:rPr>
              <a:t> </a:t>
            </a:r>
            <a:r>
              <a:rPr lang="en-ZA" sz="3000" dirty="0" smtClean="0">
                <a:solidFill>
                  <a:schemeClr val="tx2"/>
                </a:solidFill>
              </a:rPr>
              <a:t>in </a:t>
            </a:r>
            <a:r>
              <a:rPr lang="en-ZA" sz="3000" dirty="0">
                <a:solidFill>
                  <a:schemeClr val="tx2"/>
                </a:solidFill>
              </a:rPr>
              <a:t>the Garden of </a:t>
            </a:r>
            <a:r>
              <a:rPr lang="en-ZA" sz="3000" dirty="0" smtClean="0">
                <a:solidFill>
                  <a:schemeClr val="tx2"/>
                </a:solidFill>
              </a:rPr>
              <a:t>Eden. </a:t>
            </a:r>
            <a:r>
              <a:rPr lang="en-ZA" sz="3000" dirty="0">
                <a:solidFill>
                  <a:schemeClr val="tx2"/>
                </a:solidFill>
              </a:rPr>
              <a:t>Down they went, dragging all </a:t>
            </a:r>
            <a:r>
              <a:rPr lang="en-ZA" sz="3000" dirty="0" smtClean="0">
                <a:solidFill>
                  <a:schemeClr val="tx2"/>
                </a:solidFill>
              </a:rPr>
              <a:t>humanity</a:t>
            </a:r>
            <a:r>
              <a:rPr lang="en-ZA" sz="3000" dirty="0">
                <a:solidFill>
                  <a:schemeClr val="tx2"/>
                </a:solidFill>
              </a:rPr>
              <a:t> with them into the darkness and death of sin. And what did God do? He did not tell us to find our own way out of the mess we were in, and He did more than shout down happy thoughts to us from heaven. No, </a:t>
            </a:r>
            <a:r>
              <a:rPr lang="en-ZA" sz="3000" i="1" dirty="0">
                <a:solidFill>
                  <a:schemeClr val="tx2"/>
                </a:solidFill>
              </a:rPr>
              <a:t>He came down to where we </a:t>
            </a:r>
            <a:r>
              <a:rPr lang="en-ZA" sz="3000" i="1" dirty="0" smtClean="0">
                <a:solidFill>
                  <a:schemeClr val="tx2"/>
                </a:solidFill>
              </a:rPr>
              <a:t>were in a human body </a:t>
            </a:r>
            <a:r>
              <a:rPr lang="en-ZA" sz="3000" i="1" dirty="0">
                <a:solidFill>
                  <a:schemeClr val="tx2"/>
                </a:solidFill>
              </a:rPr>
              <a:t>and got </a:t>
            </a:r>
            <a:r>
              <a:rPr lang="en-ZA" sz="3000" i="1" dirty="0" smtClean="0">
                <a:solidFill>
                  <a:schemeClr val="tx2"/>
                </a:solidFill>
              </a:rPr>
              <a:t>us = this is called the INCARNATION</a:t>
            </a:r>
            <a:r>
              <a:rPr lang="en-ZA" sz="3000" dirty="0" smtClean="0">
                <a:solidFill>
                  <a:schemeClr val="tx2"/>
                </a:solidFill>
              </a:rPr>
              <a:t>. </a:t>
            </a:r>
            <a:r>
              <a:rPr lang="en-ZA" sz="3000" dirty="0">
                <a:solidFill>
                  <a:schemeClr val="tx2"/>
                </a:solidFill>
              </a:rPr>
              <a:t>That’s what Christmas is all about—God’s coming down to rescue us, to do whatever it took to deliver us from sure death</a:t>
            </a:r>
            <a:r>
              <a:rPr lang="en-ZA" sz="3000" dirty="0" smtClean="0">
                <a:solidFill>
                  <a:schemeClr val="tx2"/>
                </a:solidFill>
              </a:rPr>
              <a:t>.</a:t>
            </a:r>
          </a:p>
          <a:p>
            <a:pPr algn="just"/>
            <a:r>
              <a:rPr lang="en-ZA" sz="3000" dirty="0"/>
              <a:t>When even one person is in a life-threatening situation, we understand what has to be done. When God looked down at our sinful planet, He saw a whole world of people in mortal danger. We celebrate Christmas because it was at Christmastime that the Rescuer of all mankind came to save us from the hopeless situation we were in. God did not stay in heaven; He came down to where we are</a:t>
            </a:r>
            <a:r>
              <a:rPr lang="en-ZA" sz="3000" dirty="0" smtClean="0"/>
              <a:t>.</a:t>
            </a:r>
          </a:p>
          <a:p>
            <a:pPr marL="0" indent="0" algn="ctr">
              <a:buNone/>
            </a:pPr>
            <a:r>
              <a:rPr lang="en-ZA" sz="5800" b="1" dirty="0" smtClean="0">
                <a:solidFill>
                  <a:srgbClr val="C00000"/>
                </a:solidFill>
                <a:latin typeface="Vladimir Script" panose="03050402040407070305" pitchFamily="66" charset="0"/>
              </a:rPr>
              <a:t>God bless you!</a:t>
            </a:r>
            <a:r>
              <a:rPr lang="en-ZA" dirty="0"/>
              <a:t/>
            </a:r>
            <a:br>
              <a:rPr lang="en-ZA" dirty="0"/>
            </a:br>
            <a:endParaRPr lang="fr-BE" dirty="0"/>
          </a:p>
        </p:txBody>
      </p:sp>
      <p:sp>
        <p:nvSpPr>
          <p:cNvPr id="4" name="Footer Placeholder 3"/>
          <p:cNvSpPr>
            <a:spLocks noGrp="1"/>
          </p:cNvSpPr>
          <p:nvPr>
            <p:ph type="ftr" sz="quarter" idx="11"/>
          </p:nvPr>
        </p:nvSpPr>
        <p:spPr/>
        <p:txBody>
          <a:bodyPr/>
          <a:lstStyle/>
          <a:p>
            <a:r>
              <a:rPr lang="fr-BE" sz="1600" b="1" dirty="0" smtClean="0">
                <a:solidFill>
                  <a:srgbClr val="C00000"/>
                </a:solidFill>
              </a:rPr>
              <a:t>CMC- Christian Mission Church</a:t>
            </a:r>
            <a:endParaRPr lang="fr-BE" sz="1600" b="1" dirty="0">
              <a:solidFill>
                <a:srgbClr val="C00000"/>
              </a:solidFill>
            </a:endParaRPr>
          </a:p>
        </p:txBody>
      </p:sp>
    </p:spTree>
    <p:extLst>
      <p:ext uri="{BB962C8B-B14F-4D97-AF65-F5344CB8AC3E}">
        <p14:creationId xmlns:p14="http://schemas.microsoft.com/office/powerpoint/2010/main" val="134504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1245</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Arial Black</vt:lpstr>
      <vt:lpstr>Arial Rounded MT Bold</vt:lpstr>
      <vt:lpstr>Bahnschrift</vt:lpstr>
      <vt:lpstr>Calibri</vt:lpstr>
      <vt:lpstr>Calibri Light</vt:lpstr>
      <vt:lpstr>Franklin Gothic Demi Cond</vt:lpstr>
      <vt:lpstr>Vivaldi</vt:lpstr>
      <vt:lpstr>Vladimir Script</vt:lpstr>
      <vt:lpstr>Wingdings</vt:lpstr>
      <vt:lpstr>Office Theme</vt:lpstr>
      <vt:lpstr>CHRISTIANS  &amp;  CHRISTMAS?  By Pastor Michel Ngalula C.</vt:lpstr>
      <vt:lpstr>So let no one judge you about what you eat or drink, or about a festivity or a new moon or sabbaths, which are a shadow of things to come, but the substance is of Christ.  (Colossians 2:16-17) </vt:lpstr>
      <vt:lpstr>What Is Christmas = The Mass Of Christ?</vt:lpstr>
      <vt:lpstr>Was Jesus born on December 25?</vt:lpstr>
      <vt:lpstr>Given the association Christmas had with pagan festivities, should Christians celebrate Christmas? </vt:lpstr>
      <vt:lpstr>Should Christians celebrate Christmas?</vt:lpstr>
      <vt:lpstr>What is the position on Christmas?</vt:lpstr>
      <vt:lpstr>What About The New Year Eve?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CHRISTIANS  &amp;  CHRISTMAS?</dc:title>
  <dc:creator>user</dc:creator>
  <cp:lastModifiedBy>user</cp:lastModifiedBy>
  <cp:revision>18</cp:revision>
  <dcterms:created xsi:type="dcterms:W3CDTF">2024-12-25T11:16:52Z</dcterms:created>
  <dcterms:modified xsi:type="dcterms:W3CDTF">2024-12-25T14:02:16Z</dcterms:modified>
</cp:coreProperties>
</file>